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4" r:id="rId2"/>
    <p:sldId id="265" r:id="rId3"/>
    <p:sldId id="257" r:id="rId4"/>
    <p:sldId id="261" r:id="rId5"/>
    <p:sldId id="259" r:id="rId6"/>
    <p:sldId id="262" r:id="rId7"/>
    <p:sldId id="263" r:id="rId8"/>
    <p:sldId id="258" r:id="rId9"/>
    <p:sldId id="266" r:id="rId10"/>
    <p:sldId id="267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5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CE71B-15A7-45DD-B0E8-F16F9A5AD48C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F35DF-FE05-435D-9C89-2D5C1624B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8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2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15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34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211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18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90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04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7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F35DF-FE05-435D-9C89-2D5C1624BA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8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/>
          <p:nvPr/>
        </p:nvSpPr>
        <p:spPr>
          <a:xfrm>
            <a:off x="-1" y="1"/>
            <a:ext cx="9144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2517" y="5007664"/>
            <a:ext cx="5115267" cy="1463040"/>
          </a:xfrm>
        </p:spPr>
        <p:txBody>
          <a:bodyPr anchor="ctr">
            <a:normAutofit/>
          </a:bodyPr>
          <a:lstStyle>
            <a:lvl1pPr algn="r">
              <a:defRPr sz="3300" b="0" i="0" cap="none" spc="0" baseline="0"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Sample Presentation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solidFill>
                  <a:schemeClr val="bg1">
                    <a:lumMod val="6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586970" y="5229382"/>
            <a:ext cx="0" cy="914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4" b="13720"/>
          <a:stretch/>
        </p:blipFill>
        <p:spPr>
          <a:xfrm>
            <a:off x="0" y="1"/>
            <a:ext cx="9144000" cy="45720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84" y="5206227"/>
            <a:ext cx="2928124" cy="97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0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68096" y="585216"/>
            <a:ext cx="7290054" cy="1499616"/>
          </a:xfrm>
        </p:spPr>
        <p:txBody>
          <a:bodyPr/>
          <a:lstStyle>
            <a:lvl1pPr>
              <a:defRPr cap="none" spc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4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cap="none" spc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4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 flipV="1">
            <a:off x="5586970" y="5229382"/>
            <a:ext cx="0" cy="914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84" y="5206227"/>
            <a:ext cx="2928124" cy="97086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12517" y="5007664"/>
            <a:ext cx="5115267" cy="1463040"/>
          </a:xfrm>
        </p:spPr>
        <p:txBody>
          <a:bodyPr anchor="ctr">
            <a:normAutofit/>
          </a:bodyPr>
          <a:lstStyle>
            <a:lvl1pPr algn="r">
              <a:defRPr sz="3300" b="0" i="0" cap="none" spc="0" baseline="0"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Sample Presentation Title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3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5" y="2286000"/>
            <a:ext cx="3566160" cy="4023360"/>
          </a:xfrm>
        </p:spPr>
        <p:txBody>
          <a:bodyPr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8096" y="585216"/>
            <a:ext cx="7290054" cy="1499616"/>
          </a:xfrm>
        </p:spPr>
        <p:txBody>
          <a:bodyPr/>
          <a:lstStyle>
            <a:lvl1pPr>
              <a:defRPr cap="none" spc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1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725" b="1" i="0" cap="none" baseline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316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725" b="0" i="0" kern="1200" cap="none" baseline="0" dirty="0">
                <a:solidFill>
                  <a:schemeClr val="accent1"/>
                </a:solidFill>
                <a:latin typeface="Delicato Pro Medium" charset="0"/>
                <a:ea typeface="Delicato Pro Medium" charset="0"/>
                <a:cs typeface="Delicato Pro Medium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8096" y="585216"/>
            <a:ext cx="7290054" cy="1499616"/>
          </a:xfrm>
        </p:spPr>
        <p:txBody>
          <a:bodyPr/>
          <a:lstStyle>
            <a:lvl1pPr>
              <a:defRPr cap="none" spc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768095" y="3084654"/>
            <a:ext cx="3566160" cy="3119377"/>
          </a:xfrm>
        </p:spPr>
        <p:txBody>
          <a:bodyPr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3084654"/>
            <a:ext cx="3566160" cy="3119377"/>
          </a:xfrm>
        </p:spPr>
        <p:txBody>
          <a:bodyPr/>
          <a:lstStyle>
            <a:lvl1pPr>
              <a:defRPr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>
                <a:latin typeface="Foco" charset="0"/>
                <a:ea typeface="Foco" charset="0"/>
                <a:cs typeface="Foco" charset="0"/>
              </a:defRPr>
            </a:lvl3pPr>
            <a:lvl4pPr>
              <a:defRPr>
                <a:latin typeface="Foco" charset="0"/>
                <a:ea typeface="Foco" charset="0"/>
                <a:cs typeface="Foco" charset="0"/>
              </a:defRPr>
            </a:lvl4pPr>
            <a:lvl5pPr>
              <a:defRPr>
                <a:latin typeface="Foco" charset="0"/>
                <a:ea typeface="Foco" charset="0"/>
                <a:cs typeface="Foco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7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8096" y="585216"/>
            <a:ext cx="7290054" cy="1499616"/>
          </a:xfrm>
        </p:spPr>
        <p:txBody>
          <a:bodyPr/>
          <a:lstStyle>
            <a:lvl1pPr>
              <a:defRPr cap="none" spc="0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5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000" cap="none">
                <a:solidFill>
                  <a:schemeClr val="accent1"/>
                </a:solidFill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/>
          <a:lstStyle>
            <a:lvl1pPr>
              <a:defRPr sz="1800">
                <a:latin typeface="Delicato Pro" charset="0"/>
                <a:ea typeface="Delicato Pro" charset="0"/>
                <a:cs typeface="Delicato Pro" charset="0"/>
              </a:defRPr>
            </a:lvl1pPr>
            <a:lvl2pPr>
              <a:defRPr sz="1500" b="0" i="1">
                <a:latin typeface="Delicato Pro" charset="0"/>
                <a:ea typeface="Delicato Pro" charset="0"/>
                <a:cs typeface="Delicato Pro" charset="0"/>
              </a:defRPr>
            </a:lvl2pPr>
            <a:lvl3pPr>
              <a:defRPr sz="1200">
                <a:latin typeface="Foco" charset="0"/>
                <a:ea typeface="Foco" charset="0"/>
                <a:cs typeface="Foco" charset="0"/>
              </a:defRPr>
            </a:lvl3pPr>
            <a:lvl4pPr>
              <a:defRPr sz="1200">
                <a:latin typeface="Foco" charset="0"/>
                <a:ea typeface="Foco" charset="0"/>
                <a:cs typeface="Foco" charset="0"/>
              </a:defRPr>
            </a:lvl4pPr>
            <a:lvl5pPr>
              <a:defRPr sz="1200">
                <a:latin typeface="Foco" charset="0"/>
                <a:ea typeface="Foco" charset="0"/>
                <a:cs typeface="Foco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>
                <a:latin typeface="Foco" charset="0"/>
                <a:ea typeface="Foco" charset="0"/>
                <a:cs typeface="Foco" charset="0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5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/>
          </a:solidFill>
        </p:spPr>
        <p:txBody>
          <a:bodyPr lIns="457200" tIns="365760" rIns="45720" bIns="45720" anchor="t"/>
          <a:lstStyle>
            <a:lvl1pPr marL="0" indent="0">
              <a:buNone/>
              <a:defRPr sz="2400">
                <a:latin typeface="Foco" charset="0"/>
                <a:ea typeface="Foco" charset="0"/>
                <a:cs typeface="Foco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312517" y="5007664"/>
            <a:ext cx="5115267" cy="1463040"/>
          </a:xfrm>
        </p:spPr>
        <p:txBody>
          <a:bodyPr anchor="ctr">
            <a:normAutofit/>
          </a:bodyPr>
          <a:lstStyle>
            <a:lvl1pPr algn="r">
              <a:defRPr sz="3300" b="0" i="0" cap="none" spc="0" baseline="0">
                <a:latin typeface="Delicato Pro" charset="0"/>
                <a:ea typeface="Delicato Pro" charset="0"/>
                <a:cs typeface="Delicato Pro" charset="0"/>
              </a:defRPr>
            </a:lvl1pPr>
          </a:lstStyle>
          <a:p>
            <a:r>
              <a:rPr lang="en-US" dirty="0"/>
              <a:t>Sample Presentation Title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586970" y="5229382"/>
            <a:ext cx="0" cy="914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84" y="5206227"/>
            <a:ext cx="2928124" cy="97086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6470704"/>
            <a:ext cx="5566653" cy="387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5566653" y="6470704"/>
            <a:ext cx="3577347" cy="3872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768097" y="6470704"/>
            <a:ext cx="1615607" cy="27432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2200" y="6470704"/>
            <a:ext cx="4426094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28000" y="6470704"/>
            <a:ext cx="730250" cy="274320"/>
          </a:xfrm>
        </p:spPr>
        <p:txBody>
          <a:bodyPr/>
          <a:lstStyle>
            <a:lvl1pPr>
              <a:defRPr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8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1D2AB58-C67E-4EDD-A048-C6BCCFBA6CDA}" type="datetimeFigureOut">
              <a:rPr lang="en-US" smtClean="0"/>
              <a:t>5/4/2020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Foco" charset="0"/>
                <a:ea typeface="Foco" charset="0"/>
                <a:cs typeface="Foco" charset="0"/>
              </a:defRPr>
            </a:lvl1pPr>
          </a:lstStyle>
          <a:p>
            <a:fld id="{18F19D96-91DC-493E-9CF4-35D00389F9C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57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26776">
        <p:fade/>
      </p:transition>
    </mc:Choice>
    <mc:Fallback xmlns="">
      <p:transition spd="med" advClick="0" advTm="26776">
        <p:fade/>
      </p:transition>
    </mc:Fallback>
  </mc:AlternateContent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750" kern="1200" cap="none" spc="75" baseline="0">
          <a:solidFill>
            <a:schemeClr val="tx1">
              <a:lumMod val="95000"/>
              <a:lumOff val="5000"/>
            </a:schemeClr>
          </a:solidFill>
          <a:latin typeface="Delicato Pro" charset="0"/>
          <a:ea typeface="Delicato Pro" charset="0"/>
          <a:cs typeface="Delicato Pro" charset="0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1650" kern="1200">
          <a:solidFill>
            <a:schemeClr val="tx1"/>
          </a:solidFill>
          <a:latin typeface="Delicato Pro" charset="0"/>
          <a:ea typeface="Delicato Pro" charset="0"/>
          <a:cs typeface="Delicato Pro" charset="0"/>
        </a:defRPr>
      </a:lvl1pPr>
      <a:lvl2pPr marL="19888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350" b="0" i="1" kern="1200">
          <a:solidFill>
            <a:schemeClr val="tx1"/>
          </a:solidFill>
          <a:latin typeface="Delicato Pro" charset="0"/>
          <a:ea typeface="Delicato Pro" charset="0"/>
          <a:cs typeface="Delicato Pro" charset="0"/>
        </a:defRPr>
      </a:lvl2pPr>
      <a:lvl3pPr marL="3360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Foco" charset="0"/>
          <a:ea typeface="Foco" charset="0"/>
          <a:cs typeface="Foco" charset="0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Foco" charset="0"/>
          <a:ea typeface="Foco" charset="0"/>
          <a:cs typeface="Foco" charset="0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Foco" charset="0"/>
          <a:ea typeface="Foco" charset="0"/>
          <a:cs typeface="Foco" charset="0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 3" pitchFamily="18" charset="2"/>
        <a:buChar char="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2.jpeg"/><Relationship Id="rId5" Type="http://schemas.openxmlformats.org/officeDocument/2006/relationships/hyperlink" Target="https://jobs.cdrewu.edu/" TargetMode="External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2.mp3"/><Relationship Id="rId1" Type="http://schemas.openxmlformats.org/officeDocument/2006/relationships/audio" Target="NULL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4.pn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4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4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Virtual Job Fair </a:t>
            </a:r>
            <a:br>
              <a:rPr lang="en-US" dirty="0"/>
            </a:br>
            <a:r>
              <a:rPr lang="en-US" dirty="0"/>
              <a:t>May 5, 2020</a:t>
            </a:r>
          </a:p>
        </p:txBody>
      </p:sp>
      <p:pic>
        <p:nvPicPr>
          <p:cNvPr id="14" name="slide 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7000">
        <p:fade/>
      </p:transition>
    </mc:Choice>
    <mc:Fallback xmlns="">
      <p:transition spd="med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79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8096" y="457200"/>
            <a:ext cx="3566160" cy="990600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Program Assistant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493166" y="457200"/>
            <a:ext cx="3566160" cy="1295400"/>
          </a:xfrm>
        </p:spPr>
        <p:txBody>
          <a:bodyPr/>
          <a:lstStyle/>
          <a:p>
            <a:pPr algn="ctr"/>
            <a:r>
              <a:rPr lang="fr-FR" sz="2000" b="1" dirty="0"/>
              <a:t>Assistant Director, Enrollment Management Services</a:t>
            </a:r>
            <a:endParaRPr lang="en-US" sz="2000" b="1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768095" y="1752600"/>
            <a:ext cx="3566160" cy="44514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Three (3) to five (5) years of office experience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Regionally accredited Bachelor’s degree in communications, public relations, business administration or related field, preferred.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Proficient in Microsoft Word, Excel and PowerPoint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Bilingual preferred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Ability to communicate effectively with students, parents, senior management, advisory board and other stakeholders on programmatic needs.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1990" y="1752601"/>
            <a:ext cx="3566160" cy="403860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A Bachelor’s degree from a Regionally accredited university, Master’s degree preferred.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Proficient in </a:t>
            </a:r>
            <a:r>
              <a:rPr lang="en-US" dirty="0" err="1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PowerCampus</a:t>
            </a: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and Microsoft Office Suite.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Possess in-depth knowledge of various academic programs and other activities that contribute in the overall development of students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Ability to provide leadership and guidance to administrative support staff and/or students</a:t>
            </a:r>
            <a:endParaRPr lang="en-US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166116"/>
            <a:ext cx="968719" cy="838200"/>
          </a:xfrm>
          <a:prstGeom prst="rect">
            <a:avLst/>
          </a:prstGeom>
        </p:spPr>
      </p:pic>
      <p:pic>
        <p:nvPicPr>
          <p:cNvPr id="8" name="slide 10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9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1000">
        <p:fade/>
      </p:transition>
    </mc:Choice>
    <mc:Fallback xmlns="">
      <p:transition spd="med" advClick="0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Charles R. Drew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905000"/>
            <a:ext cx="7290055" cy="440436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We are the employer of choice in Higher Ed. Join Our Team Today!!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Visit our Career Portal : </a:t>
            </a:r>
            <a:r>
              <a:rPr lang="en-US" sz="3200" dirty="0">
                <a:hlinkClick r:id="rId5"/>
              </a:rPr>
              <a:t>https://jobs.cdrewu.edu/</a:t>
            </a:r>
            <a:endParaRPr lang="en-US" sz="3200" dirty="0"/>
          </a:p>
          <a:p>
            <a:pPr algn="ctr"/>
            <a:r>
              <a:rPr lang="en-US" sz="3200" dirty="0"/>
              <a:t> </a:t>
            </a:r>
          </a:p>
          <a:p>
            <a:pPr algn="ctr"/>
            <a:r>
              <a:rPr lang="en-US" sz="2400" dirty="0"/>
              <a:t>Please reference that you heard about the job opening at the Congresswoman Barragan Virtual Job Fair.</a:t>
            </a:r>
          </a:p>
          <a:p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28600"/>
            <a:ext cx="1937438" cy="1676400"/>
          </a:xfrm>
          <a:prstGeom prst="rect">
            <a:avLst/>
          </a:prstGeom>
        </p:spPr>
      </p:pic>
      <p:pic>
        <p:nvPicPr>
          <p:cNvPr id="6" name="slide 1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71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7000"/>
    </mc:Choice>
    <mc:Fallback xmlns="">
      <p:transition advClick="0" advTm="3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8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76200"/>
            <a:ext cx="6172200" cy="6400800"/>
          </a:xfrm>
          <a:prstGeom prst="rect">
            <a:avLst/>
          </a:prstGeom>
        </p:spPr>
      </p:pic>
      <p:pic>
        <p:nvPicPr>
          <p:cNvPr id="6" name="slide 2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559.4058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0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6851904" cy="1499616"/>
          </a:xfrm>
        </p:spPr>
        <p:txBody>
          <a:bodyPr/>
          <a:lstStyle/>
          <a:p>
            <a:pPr algn="ctr"/>
            <a:r>
              <a:rPr lang="en-US" dirty="0"/>
              <a:t>Expand </a:t>
            </a:r>
            <a:r>
              <a:rPr lang="en-US" sz="4400" dirty="0"/>
              <a:t>Your</a:t>
            </a:r>
            <a:r>
              <a:rPr lang="en-US" dirty="0"/>
              <a:t> Career With Us, We offer: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Work/Life Balance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13 Paid Holidays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Competitive Salaries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Great Employee Benefits:</a:t>
            </a:r>
            <a:r>
              <a:rPr lang="en-US" sz="2000" dirty="0"/>
              <a:t> Medical, Dental, Vision, FSA (Flexible Spending Account), Retirement, EAP (Employee Assistance Program), and Life Insurance.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Wellness Programs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47757"/>
            <a:ext cx="1372141" cy="1187267"/>
          </a:xfrm>
          <a:prstGeom prst="rect">
            <a:avLst/>
          </a:prstGeom>
        </p:spPr>
      </p:pic>
      <p:pic>
        <p:nvPicPr>
          <p:cNvPr id="5" name="slide 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000">
        <p:fade/>
      </p:transition>
    </mc:Choice>
    <mc:Fallback xmlns=""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Campus Safety Officer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5" y="2209800"/>
            <a:ext cx="7290055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High School Diploma or GED equivalents required.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Valid Security Guard card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Valid Firearm permit or show proof that an Application for Firearm Permit has been submitted to BSIS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Valid California Driver’s License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Valid CPR/First Aid Certification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Valid Baton/Pepper Spray Permit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2+ years’ experience, preferably in a university or hospital setting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76200"/>
            <a:ext cx="1409046" cy="1219200"/>
          </a:xfrm>
          <a:prstGeom prst="rect">
            <a:avLst/>
          </a:prstGeom>
        </p:spPr>
      </p:pic>
      <p:pic>
        <p:nvPicPr>
          <p:cNvPr id="5" name="slide 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0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8000">
        <p:fade/>
      </p:transition>
    </mc:Choice>
    <mc:Fallback xmlns=""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460" y="228600"/>
            <a:ext cx="8229600" cy="1600200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/>
            </a:br>
            <a:br>
              <a:rPr lang="en-US" b="1" dirty="0"/>
            </a:br>
            <a:r>
              <a:rPr lang="en-US" b="1" dirty="0"/>
              <a:t>Executive Assistant to the </a:t>
            </a:r>
            <a:br>
              <a:rPr lang="en-US" b="1" dirty="0"/>
            </a:br>
            <a:r>
              <a:rPr lang="en-US" b="1" dirty="0"/>
              <a:t>President and CEO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i="0" dirty="0"/>
              <a:t>Bachelors’ degree or equivalent experience</a:t>
            </a:r>
          </a:p>
          <a:p>
            <a:pPr lvl="1"/>
            <a:r>
              <a:rPr lang="en-US" sz="2800" i="0" dirty="0"/>
              <a:t>5 years of related experience preferably in higher ed.</a:t>
            </a:r>
          </a:p>
          <a:p>
            <a:pPr lvl="1"/>
            <a:r>
              <a:rPr lang="en-US" sz="2800" i="0" dirty="0"/>
              <a:t>10+ years professional experience assisting a President, CEO or COO</a:t>
            </a:r>
          </a:p>
          <a:p>
            <a:pPr lvl="1"/>
            <a:r>
              <a:rPr lang="en-US" sz="2800" i="0" dirty="0"/>
              <a:t>Bi-lingual in Spanish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079" y="76200"/>
            <a:ext cx="1320981" cy="1143000"/>
          </a:xfrm>
          <a:prstGeom prst="rect">
            <a:avLst/>
          </a:prstGeom>
        </p:spPr>
      </p:pic>
      <p:pic>
        <p:nvPicPr>
          <p:cNvPr id="6" name="slide 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93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7000">
        <p:fade/>
      </p:transition>
    </mc:Choice>
    <mc:Fallback xmlns="">
      <p:transition spd="slow" advClick="0" advTm="2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85216"/>
            <a:ext cx="7162800" cy="1499616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Human Resources Operations &amp;  HRIS Manager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Bachelors’ degree in Business Administration or Human Resources Management or equivalent years of experience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5 to 7 years’ of experience in the field of Human Resources.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Requires prior knowledge of principles and practices of human resources.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Previous experience working with a computerized HRIS database.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52400"/>
            <a:ext cx="1295941" cy="1121334"/>
          </a:xfrm>
          <a:prstGeom prst="rect">
            <a:avLst/>
          </a:prstGeom>
        </p:spPr>
      </p:pic>
      <p:pic>
        <p:nvPicPr>
          <p:cNvPr id="6" name="slide 6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32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6000">
        <p:fade/>
      </p:transition>
    </mc:Choice>
    <mc:Fallback xmlns=""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Senior Financial Analyst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Bachelor’s degree in Finance, Accounting, Business, or similar field.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3+ years of professional experience in positions with demonstrated success in the key responsible for this role.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High level of curiosity and self-motivation in digging deeper into data and to drive insights.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Team oriented with a positive attitude and a fit with our culture.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Big 4, consulting, or higher education experience in Financial Planning and Analysis a plus.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Relevant certification (e.g. CFA/CPA) is a plus.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Experience with using Great Plains is a plus.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52400"/>
            <a:ext cx="1320981" cy="1143000"/>
          </a:xfrm>
          <a:prstGeom prst="rect">
            <a:avLst/>
          </a:prstGeom>
        </p:spPr>
      </p:pic>
      <p:pic>
        <p:nvPicPr>
          <p:cNvPr id="6" name="slide 7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2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24000">
        <p:fade/>
      </p:transition>
    </mc:Choice>
    <mc:Fallback xmlns=""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Senior Accountant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i="0" dirty="0"/>
              <a:t>Bachelors’ degree in Accounting or equivalent experience</a:t>
            </a:r>
          </a:p>
          <a:p>
            <a:pPr lvl="1"/>
            <a:r>
              <a:rPr lang="en-US" sz="2800" i="0" dirty="0"/>
              <a:t>2+ years of grant accounting and/or senior accounting experience</a:t>
            </a:r>
          </a:p>
          <a:p>
            <a:pPr lvl="1"/>
            <a:r>
              <a:rPr lang="en-US" sz="2800" i="0" dirty="0"/>
              <a:t>ERP or systems implementation experience</a:t>
            </a:r>
          </a:p>
          <a:p>
            <a:pPr lvl="1"/>
            <a:r>
              <a:rPr lang="en-US" sz="2800" i="0" dirty="0"/>
              <a:t>Familiar with Great Plains a plus</a:t>
            </a:r>
          </a:p>
          <a:p>
            <a:pPr lvl="1"/>
            <a:r>
              <a:rPr lang="en-US" sz="2800" i="0" dirty="0"/>
              <a:t>CPA license (preferred)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665" y="152400"/>
            <a:ext cx="1409046" cy="1219200"/>
          </a:xfrm>
          <a:prstGeom prst="rect">
            <a:avLst/>
          </a:prstGeom>
        </p:spPr>
      </p:pic>
      <p:pic>
        <p:nvPicPr>
          <p:cNvPr id="6" name="slide 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77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000">
        <p:fade/>
      </p:transition>
    </mc:Choice>
    <mc:Fallback xmlns=""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8096" y="609600"/>
            <a:ext cx="3566160" cy="1371600"/>
          </a:xfrm>
        </p:spPr>
        <p:txBody>
          <a:bodyPr/>
          <a:lstStyle/>
          <a:p>
            <a:pPr algn="ctr"/>
            <a:r>
              <a:rPr lang="en-US" dirty="0"/>
              <a:t>MOBILE HEALTH PROGRAM CASE MANAGER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493166" y="609600"/>
            <a:ext cx="3566160" cy="1143000"/>
          </a:xfrm>
        </p:spPr>
        <p:txBody>
          <a:bodyPr/>
          <a:lstStyle/>
          <a:p>
            <a:pPr algn="ctr"/>
            <a:r>
              <a:rPr lang="en-US" sz="2000" b="1" dirty="0"/>
              <a:t>Mobile Van Driver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3"/>
          </p:nvPr>
        </p:nvSpPr>
        <p:spPr>
          <a:xfrm>
            <a:off x="768095" y="2057400"/>
            <a:ext cx="3566160" cy="4146632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Experience working within a substance abuse, human service, or social service setting preferred.</a:t>
            </a:r>
            <a:endParaRPr lang="en-US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 Two to four years work experience in patient access and insurance enrollment.</a:t>
            </a:r>
            <a:endParaRPr lang="en-US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Experience with basic data entry and collection</a:t>
            </a:r>
            <a:endParaRPr lang="en-US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 Valid California class “C” driver’s license</a:t>
            </a:r>
            <a:endParaRPr lang="en-US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1990" y="2057401"/>
            <a:ext cx="3566160" cy="335280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Must have a California Class “B” driver’s license with a clean driving record for 5 or more years</a:t>
            </a:r>
            <a:endParaRPr lang="en-US" sz="1600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1 year experience driving large vehicles.</a:t>
            </a:r>
            <a:endParaRPr lang="en-US" sz="1600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Must be physically capable of lifting heavy equipment.</a:t>
            </a:r>
            <a:endParaRPr lang="en-US" sz="1600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“Safety Sensitive” must pass alcohol and controlled substance testing.</a:t>
            </a:r>
            <a:endParaRPr lang="en-US" sz="1600" dirty="0"/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"/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  <a:latin typeface="Delicato Pro"/>
                <a:ea typeface="Delicato Pro"/>
                <a:cs typeface="Delicato Pro"/>
              </a:rPr>
              <a:t> Speak English clearly and have the ability to communicate with management, medical staff, and patients. 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50" y="166116"/>
            <a:ext cx="968719" cy="838200"/>
          </a:xfrm>
          <a:prstGeom prst="rect">
            <a:avLst/>
          </a:prstGeom>
        </p:spPr>
      </p:pic>
      <p:pic>
        <p:nvPicPr>
          <p:cNvPr id="8" name="slide 9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3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CDU-Color Palette">
      <a:dk1>
        <a:srgbClr val="000000"/>
      </a:dk1>
      <a:lt1>
        <a:srgbClr val="FFFFFF"/>
      </a:lt1>
      <a:dk2>
        <a:srgbClr val="AE8300"/>
      </a:dk2>
      <a:lt2>
        <a:srgbClr val="FDC33E"/>
      </a:lt2>
      <a:accent1>
        <a:srgbClr val="7F6D1C"/>
      </a:accent1>
      <a:accent2>
        <a:srgbClr val="FFD976"/>
      </a:accent2>
      <a:accent3>
        <a:srgbClr val="FAA819"/>
      </a:accent3>
      <a:accent4>
        <a:srgbClr val="FFF56D"/>
      </a:accent4>
      <a:accent5>
        <a:srgbClr val="FFFFFF"/>
      </a:accent5>
      <a:accent6>
        <a:srgbClr val="FFFFFF"/>
      </a:accent6>
      <a:hlink>
        <a:srgbClr val="7F6D1C"/>
      </a:hlink>
      <a:folHlink>
        <a:srgbClr val="FFD976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CDU-PPT-Template-1</Template>
  <TotalTime>901</TotalTime>
  <Words>555</Words>
  <Application>Microsoft Office PowerPoint</Application>
  <PresentationFormat>On-screen Show (4:3)</PresentationFormat>
  <Paragraphs>79</Paragraphs>
  <Slides>11</Slides>
  <Notes>10</Notes>
  <HiddenSlides>0</HiddenSlides>
  <MMClips>11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Calibri</vt:lpstr>
      <vt:lpstr>Delicato Pro</vt:lpstr>
      <vt:lpstr>Delicato Pro Medium</vt:lpstr>
      <vt:lpstr>Foco</vt:lpstr>
      <vt:lpstr>Times New Roman</vt:lpstr>
      <vt:lpstr>Tw Cen MT</vt:lpstr>
      <vt:lpstr>Wingdings</vt:lpstr>
      <vt:lpstr>Wingdings 3</vt:lpstr>
      <vt:lpstr>Integral</vt:lpstr>
      <vt:lpstr>Virtual Job Fair  May 5, 2020</vt:lpstr>
      <vt:lpstr>PowerPoint Presentation</vt:lpstr>
      <vt:lpstr>Expand Your Career With Us, We offer:</vt:lpstr>
      <vt:lpstr>Campus Safety Officer </vt:lpstr>
      <vt:lpstr>  Executive Assistant to the  President and CEO </vt:lpstr>
      <vt:lpstr>Human Resources Operations &amp;  HRIS Manager</vt:lpstr>
      <vt:lpstr>Senior Financial Analyst</vt:lpstr>
      <vt:lpstr>Senior Accountant</vt:lpstr>
      <vt:lpstr>PowerPoint Presentation</vt:lpstr>
      <vt:lpstr>PowerPoint Presentation</vt:lpstr>
      <vt:lpstr>Charles R. Drew University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Charles R. Drew University of Medicine and Science</dc:title>
  <dc:creator>Robbin Henry</dc:creator>
  <cp:lastModifiedBy>Lopez, Francisco</cp:lastModifiedBy>
  <cp:revision>50</cp:revision>
  <dcterms:created xsi:type="dcterms:W3CDTF">2020-04-27T22:05:20Z</dcterms:created>
  <dcterms:modified xsi:type="dcterms:W3CDTF">2020-05-04T17:40:14Z</dcterms:modified>
</cp:coreProperties>
</file>